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13" r:id="rId2"/>
    <p:sldId id="531" r:id="rId3"/>
    <p:sldId id="532" r:id="rId4"/>
    <p:sldId id="544" r:id="rId5"/>
    <p:sldId id="540" r:id="rId6"/>
    <p:sldId id="547" r:id="rId7"/>
    <p:sldId id="542" r:id="rId8"/>
    <p:sldId id="535" r:id="rId9"/>
    <p:sldId id="536" r:id="rId10"/>
    <p:sldId id="537" r:id="rId11"/>
    <p:sldId id="549" r:id="rId12"/>
    <p:sldId id="538" r:id="rId13"/>
    <p:sldId id="539" r:id="rId14"/>
    <p:sldId id="541" r:id="rId15"/>
    <p:sldId id="534" r:id="rId16"/>
    <p:sldId id="548" r:id="rId17"/>
    <p:sldId id="545" r:id="rId18"/>
    <p:sldId id="546" r:id="rId19"/>
    <p:sldId id="543" r:id="rId20"/>
    <p:sldId id="529" r:id="rId21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465"/>
    <a:srgbClr val="51B572"/>
    <a:srgbClr val="CCECFF"/>
    <a:srgbClr val="3333FF"/>
    <a:srgbClr val="000066"/>
    <a:srgbClr val="B8B8B8"/>
    <a:srgbClr val="DDDDDD"/>
    <a:srgbClr val="EAEAEA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04" autoAdjust="0"/>
    <p:restoredTop sz="97485" autoAdjust="0"/>
  </p:normalViewPr>
  <p:slideViewPr>
    <p:cSldViewPr>
      <p:cViewPr>
        <p:scale>
          <a:sx n="130" d="100"/>
          <a:sy n="130" d="100"/>
        </p:scale>
        <p:origin x="-11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380" y="0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pPr>
              <a:defRPr/>
            </a:pPr>
            <a:fld id="{F5571146-32C1-4F32-8B4D-86BFECB6FE34}" type="datetimeFigureOut">
              <a:rPr lang="en-GB"/>
              <a:pPr>
                <a:defRPr/>
              </a:pPr>
              <a:t>13/11/2017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4924"/>
            <a:ext cx="2880343" cy="48933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380" y="9284924"/>
            <a:ext cx="2880343" cy="489338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pPr>
              <a:defRPr/>
            </a:pPr>
            <a:fld id="{B7633378-058D-4841-8D68-E1C10C668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7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43" cy="487775"/>
          </a:xfrm>
          <a:prstGeom prst="rect">
            <a:avLst/>
          </a:prstGeom>
        </p:spPr>
        <p:txBody>
          <a:bodyPr vert="horz" lIns="93823" tIns="46911" rIns="93823" bIns="469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3380" y="0"/>
            <a:ext cx="2880343" cy="487775"/>
          </a:xfrm>
          <a:prstGeom prst="rect">
            <a:avLst/>
          </a:prstGeom>
        </p:spPr>
        <p:txBody>
          <a:bodyPr vert="horz" lIns="93823" tIns="46911" rIns="93823" bIns="469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4A30778-730B-4F60-8433-4BE501BD9DE3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23" tIns="46911" rIns="93823" bIns="469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217" y="4643243"/>
            <a:ext cx="5316841" cy="4399356"/>
          </a:xfrm>
          <a:prstGeom prst="rect">
            <a:avLst/>
          </a:prstGeom>
        </p:spPr>
        <p:txBody>
          <a:bodyPr vert="horz" lIns="93823" tIns="46911" rIns="93823" bIns="469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486"/>
            <a:ext cx="2880343" cy="487775"/>
          </a:xfrm>
          <a:prstGeom prst="rect">
            <a:avLst/>
          </a:prstGeom>
        </p:spPr>
        <p:txBody>
          <a:bodyPr vert="horz" lIns="93823" tIns="46911" rIns="93823" bIns="469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3380" y="9286486"/>
            <a:ext cx="2880343" cy="487775"/>
          </a:xfrm>
          <a:prstGeom prst="rect">
            <a:avLst/>
          </a:prstGeom>
        </p:spPr>
        <p:txBody>
          <a:bodyPr vert="horz" lIns="93823" tIns="46911" rIns="93823" bIns="469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B71E849-21F9-433B-A504-FFAA55728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40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A26A2-359B-448C-8B2A-E118502724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8625" y="228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699F8D-038F-419A-9C5D-817CFD200046}" type="datetime1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6063" y="228600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D0E446-0122-4898-BB9E-2BFD2550F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9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6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00063"/>
            <a:ext cx="47863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875" y="1357313"/>
            <a:ext cx="8858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515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84997" name="Picture 12" descr="Toshiba_leading_1r_red_negative"/>
          <p:cNvPicPr>
            <a:picLocks noChangeAspect="1" noChangeArrowheads="1"/>
          </p:cNvPicPr>
          <p:nvPr/>
        </p:nvPicPr>
        <p:blipFill>
          <a:blip r:embed="rId6" cstate="print"/>
          <a:srcRect l="3082" b="15623"/>
          <a:stretch>
            <a:fillRect/>
          </a:stretch>
        </p:blipFill>
        <p:spPr bwMode="auto">
          <a:xfrm>
            <a:off x="12700" y="12700"/>
            <a:ext cx="4492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25" y="6619875"/>
            <a:ext cx="714375" cy="29051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4C101D1-C421-4391-B460-74A9BF4E6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6265232"/>
            <a:ext cx="6343650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585"/>
            <a:ext cx="6343650" cy="5905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8" r:id="rId2"/>
    <p:sldLayoutId id="2147483889" r:id="rId3"/>
    <p:sldLayoutId id="214748389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894"/>
            <a:ext cx="9144000" cy="57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6619875"/>
            <a:ext cx="714375" cy="29051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F983E-1391-4E45-9159-BF52C6B62D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14750" y="5626894"/>
            <a:ext cx="542925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EMEA Training </a:t>
            </a:r>
            <a:r>
              <a:rPr lang="en-GB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2017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88069" name="TextBox 10"/>
          <p:cNvSpPr txBox="1">
            <a:spLocks noChangeArrowheads="1"/>
          </p:cNvSpPr>
          <p:nvPr/>
        </p:nvSpPr>
        <p:spPr bwMode="auto">
          <a:xfrm>
            <a:off x="-6255" y="6572250"/>
            <a:ext cx="3286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500" b="1" i="1" dirty="0">
                <a:latin typeface="Times New Roman" pitchFamily="18" charset="0"/>
                <a:cs typeface="Times New Roman" pitchFamily="18" charset="0"/>
              </a:rPr>
              <a:t>Presentation Reference </a:t>
            </a:r>
            <a:r>
              <a:rPr lang="en-GB" sz="1500" b="1" i="1" dirty="0" smtClean="0">
                <a:latin typeface="Times New Roman" pitchFamily="18" charset="0"/>
                <a:cs typeface="Times New Roman" pitchFamily="18" charset="0"/>
              </a:rPr>
              <a:t>TP17-T3-01</a:t>
            </a:r>
            <a:endParaRPr lang="en-GB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0" y="-23813"/>
            <a:ext cx="3684588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i="1" cap="small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8963"/>
            <a:ext cx="82153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Introduction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255" y="1057275"/>
            <a:ext cx="7858125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Estia</a:t>
            </a:r>
            <a:r>
              <a:rPr lang="en-GB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Modbus</a:t>
            </a:r>
            <a:endParaRPr lang="en-GB" sz="4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kumimoji="1" lang="en-GB" altLang="ja-JP" sz="4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kumimoji="1" lang="en-US" altLang="ja-JP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BMS-IFMB0AWR-E</a:t>
            </a:r>
            <a:endParaRPr kumimoji="1" lang="en-US" altLang="ja-JP" sz="4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8046" y="620688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Specification 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29493"/>
              </p:ext>
            </p:extLst>
          </p:nvPr>
        </p:nvGraphicFramePr>
        <p:xfrm>
          <a:off x="148046" y="1340768"/>
          <a:ext cx="8856982" cy="48965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098"/>
                <a:gridCol w="532750"/>
                <a:gridCol w="3952201"/>
                <a:gridCol w="2698499"/>
                <a:gridCol w="616717"/>
                <a:gridCol w="616717"/>
              </a:tblGrid>
              <a:tr h="491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Addr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R/W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 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 </a:t>
                      </a:r>
                      <a:r>
                        <a:rPr lang="en-US" sz="1000" u="none" strike="noStrike" dirty="0" smtClean="0">
                          <a:effectLst/>
                        </a:rPr>
                        <a:t>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control Temperature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Zone1 Control Temperature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Zone2 Control Temperature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Control Temperature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Control Temperature for ESTIA(C)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-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Outside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TO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DHW cylinder water temperature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TTW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Water inlet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TWI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Water outlet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TWO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Water heater outlet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THO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Floor heating circuit inlet temperature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TFI sensor(C)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DHW mode compressor 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Heating mode compressor 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Cooling mode compressor 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Hydro unit water pump operation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7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DHW cylinder heater 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888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Hydro unit Back Up Heater ON Integrated time (</a:t>
                      </a:r>
                      <a:r>
                        <a:rPr lang="en-US" sz="900" u="none" strike="noStrike" dirty="0" smtClean="0">
                          <a:effectLst/>
                        </a:rPr>
                        <a:t>x1hrs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</a:rPr>
                        <a:t>✓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8771" y="620688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 Specification 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38001"/>
              </p:ext>
            </p:extLst>
          </p:nvPr>
        </p:nvGraphicFramePr>
        <p:xfrm>
          <a:off x="148771" y="1196752"/>
          <a:ext cx="8712967" cy="51125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942"/>
                <a:gridCol w="524088"/>
                <a:gridCol w="3887938"/>
                <a:gridCol w="2654621"/>
                <a:gridCol w="606689"/>
                <a:gridCol w="606689"/>
              </a:tblGrid>
              <a:tr h="2173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Addr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R/W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 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 </a:t>
                      </a:r>
                      <a:r>
                        <a:rPr lang="en-US" altLang="ja-JP" sz="1000" u="none" strike="noStrike" dirty="0" smtClean="0">
                          <a:effectLst/>
                        </a:rPr>
                        <a:t>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Zone1 Device Connection Status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0-No Connection , 1-Connect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</a:rPr>
                        <a:t>✓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Zone2 Device Connection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0-No Connection , 1-Connect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Device Connection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0-No Connection , 1-Connect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Zone1 and 2 Cooling Upper limit Setting Temperature(MAX)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Zone1 and 2 Cooling Lower limit Setting Temperature(MIN)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Zone 1 Heating Mode, Upper limit Water Temperature(MAX) (C)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 1 Heating Mode, Lower limit Water Temperature(MIN)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 2 Heating Mode, Upper limit Water Temperature(MAX)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Zone 2 Heating Mode, Lower limit Water Temperature(MIN)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Mode, Upper limit Water Temperature(MAX)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Mode, Lower limit Water Temperature(MAX)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Frost Protection Setting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boost Setting Temperature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ANTIBACTERIA Setting Temperature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387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Operation Mode Permit/Prohibit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0-ALL mode prohibit, 1-Cooling only, 2-Heating only, 3-Heating and cooling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Auto Temp Setting Function Setting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0:unused  1:use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Frost Protection Function Setting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0:unused  1:use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Night Set Back Function Setting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0:unused  1:use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Hot Water Boost Function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0:unused  1:use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AntiBacteria Function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0:unused  1:use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044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Software Version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  <a:tr h="21517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079" marR="8079" marT="80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0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22" y="862207"/>
            <a:ext cx="4922833" cy="55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Wiring specification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3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93628"/>
              </p:ext>
            </p:extLst>
          </p:nvPr>
        </p:nvGraphicFramePr>
        <p:xfrm>
          <a:off x="228600" y="1926832"/>
          <a:ext cx="8591870" cy="31583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7075"/>
                <a:gridCol w="1098959"/>
                <a:gridCol w="1098959"/>
                <a:gridCol w="1098959"/>
                <a:gridCol w="1098959"/>
                <a:gridCol w="1098959"/>
              </a:tblGrid>
              <a:tr h="876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Connection devices 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</a:t>
                      </a: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Length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Polarity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Spec.</a:t>
                      </a:r>
                    </a:p>
                  </a:txBody>
                  <a:tcPr marL="91435" marR="91435" marT="45717" marB="45717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Between Hydro unit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MB Interface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(AW-LINK</a:t>
                      </a: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core</a:t>
                      </a: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0.75mm2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More</a:t>
                      </a: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50m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Polar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7" marB="45717" anchor="ctr" horzOverflow="overflow"/>
                </a:tc>
              </a:tr>
              <a:tr h="1090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Between MB Interface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Upper side system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(RS-485)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core</a:t>
                      </a: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1.25mm2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More</a:t>
                      </a: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 500m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Polar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5" marR="91435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Shield wire</a:t>
                      </a:r>
                    </a:p>
                  </a:txBody>
                  <a:tcPr marL="91435" marR="91435" marT="45717" marB="4571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9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38936"/>
          <p:cNvSpPr/>
          <p:nvPr/>
        </p:nvSpPr>
        <p:spPr>
          <a:xfrm>
            <a:off x="5508103" y="598489"/>
            <a:ext cx="3426891" cy="592692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kumimoji="1" lang="en-US" altLang="ja-JP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Procured by Locally</a:t>
            </a:r>
            <a:endParaRPr kumimoji="1" lang="ja-JP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" y="3501099"/>
            <a:ext cx="1028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92008"/>
            <a:ext cx="1447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2"/>
          <p:cNvCxnSpPr>
            <a:stCxn id="9" idx="2"/>
            <a:endCxn id="4" idx="0"/>
          </p:cNvCxnSpPr>
          <p:nvPr/>
        </p:nvCxnSpPr>
        <p:spPr>
          <a:xfrm>
            <a:off x="2195538" y="3548658"/>
            <a:ext cx="4018" cy="443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カギ線コネクタ 7"/>
          <p:cNvCxnSpPr>
            <a:stCxn id="3" idx="3"/>
          </p:cNvCxnSpPr>
          <p:nvPr/>
        </p:nvCxnSpPr>
        <p:spPr>
          <a:xfrm flipV="1">
            <a:off x="1201881" y="3770333"/>
            <a:ext cx="993656" cy="973779"/>
          </a:xfrm>
          <a:prstGeom prst="bentConnector3">
            <a:avLst>
              <a:gd name="adj1" fmla="val 165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7" b="27167"/>
          <a:stretch/>
        </p:blipFill>
        <p:spPr>
          <a:xfrm>
            <a:off x="3134961" y="5782952"/>
            <a:ext cx="2352167" cy="74246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75" y="1700808"/>
            <a:ext cx="11525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40" y="3200124"/>
            <a:ext cx="979884" cy="1767664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" name="グループ化 11"/>
          <p:cNvGrpSpPr/>
          <p:nvPr/>
        </p:nvGrpSpPr>
        <p:grpSpPr>
          <a:xfrm>
            <a:off x="2720975" y="2833017"/>
            <a:ext cx="1313359" cy="451967"/>
            <a:chOff x="2720975" y="2833017"/>
            <a:chExt cx="1572518" cy="451967"/>
          </a:xfrm>
        </p:grpSpPr>
        <p:cxnSp>
          <p:nvCxnSpPr>
            <p:cNvPr id="13" name="直線コネクタ 6"/>
            <p:cNvCxnSpPr/>
            <p:nvPr/>
          </p:nvCxnSpPr>
          <p:spPr>
            <a:xfrm>
              <a:off x="2720975" y="2833017"/>
              <a:ext cx="156299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30"/>
            <p:cNvCxnSpPr/>
            <p:nvPr/>
          </p:nvCxnSpPr>
          <p:spPr>
            <a:xfrm>
              <a:off x="4293493" y="2846634"/>
              <a:ext cx="0" cy="43835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3"/>
          <p:cNvSpPr txBox="1"/>
          <p:nvPr/>
        </p:nvSpPr>
        <p:spPr>
          <a:xfrm>
            <a:off x="3053074" y="2374847"/>
            <a:ext cx="99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AW-LINK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直線コネクタ 8"/>
          <p:cNvCxnSpPr/>
          <p:nvPr/>
        </p:nvCxnSpPr>
        <p:spPr>
          <a:xfrm>
            <a:off x="4572000" y="4967788"/>
            <a:ext cx="0" cy="7719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24"/>
          <p:cNvCxnSpPr/>
          <p:nvPr/>
        </p:nvCxnSpPr>
        <p:spPr>
          <a:xfrm flipH="1">
            <a:off x="4572000" y="5739726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27"/>
          <p:cNvCxnSpPr/>
          <p:nvPr/>
        </p:nvCxnSpPr>
        <p:spPr>
          <a:xfrm>
            <a:off x="6228184" y="1252248"/>
            <a:ext cx="0" cy="45068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31"/>
          <p:cNvCxnSpPr/>
          <p:nvPr/>
        </p:nvCxnSpPr>
        <p:spPr>
          <a:xfrm flipH="1">
            <a:off x="6228184" y="5750672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35"/>
          <p:cNvCxnSpPr/>
          <p:nvPr/>
        </p:nvCxnSpPr>
        <p:spPr>
          <a:xfrm flipH="1">
            <a:off x="6228184" y="4250294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36"/>
          <p:cNvCxnSpPr/>
          <p:nvPr/>
        </p:nvCxnSpPr>
        <p:spPr>
          <a:xfrm flipH="1">
            <a:off x="6228184" y="3284984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37"/>
          <p:cNvCxnSpPr/>
          <p:nvPr/>
        </p:nvCxnSpPr>
        <p:spPr>
          <a:xfrm flipH="1">
            <a:off x="6206080" y="2287933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38"/>
          <p:cNvCxnSpPr/>
          <p:nvPr/>
        </p:nvCxnSpPr>
        <p:spPr>
          <a:xfrm flipH="1">
            <a:off x="6206080" y="1259487"/>
            <a:ext cx="165618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p1000009\AppData\Local\Microsoft\Windows\Temporary Internet Files\Content.IE5\KN0Q3FCD\cyber-security-1915628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07" y="1929874"/>
            <a:ext cx="783527" cy="7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02" y="852812"/>
            <a:ext cx="1551357" cy="7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95" y="2769241"/>
            <a:ext cx="1044116" cy="9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C:\Work\とれーにんぐ\2017年度\Icon\ダウンロード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94" y="4548615"/>
            <a:ext cx="1595755" cy="15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9" y="3770333"/>
            <a:ext cx="1048387" cy="105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8196095" y="57104"/>
            <a:ext cx="882098" cy="594902"/>
            <a:chOff x="2771800" y="1628800"/>
            <a:chExt cx="3528392" cy="2160240"/>
          </a:xfrm>
        </p:grpSpPr>
        <p:sp>
          <p:nvSpPr>
            <p:cNvPr id="31" name="TextBox 30"/>
            <p:cNvSpPr txBox="1"/>
            <p:nvPr/>
          </p:nvSpPr>
          <p:spPr>
            <a:xfrm>
              <a:off x="3491880" y="2303069"/>
              <a:ext cx="1872208" cy="3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i="1" dirty="0" smtClean="0">
                  <a:solidFill>
                    <a:srgbClr val="FF0000"/>
                  </a:solidFill>
                </a:rPr>
                <a:t>New</a:t>
              </a:r>
              <a:endParaRPr lang="en-GB" sz="11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Explosion 2 29"/>
            <p:cNvSpPr/>
            <p:nvPr/>
          </p:nvSpPr>
          <p:spPr>
            <a:xfrm>
              <a:off x="2771800" y="1628800"/>
              <a:ext cx="3528392" cy="216024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148046" y="764704"/>
            <a:ext cx="5252046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Wiring Diagram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0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917"/>
            <a:ext cx="85534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線吹き出し 2 (枠付き) 3"/>
          <p:cNvSpPr/>
          <p:nvPr/>
        </p:nvSpPr>
        <p:spPr>
          <a:xfrm>
            <a:off x="251520" y="4619285"/>
            <a:ext cx="2376264" cy="360040"/>
          </a:xfrm>
          <a:prstGeom prst="borderCallout2">
            <a:avLst>
              <a:gd name="adj1" fmla="val -21804"/>
              <a:gd name="adj2" fmla="val 53968"/>
              <a:gd name="adj3" fmla="val -149842"/>
              <a:gd name="adj4" fmla="val 85663"/>
              <a:gd name="adj5" fmla="val -202423"/>
              <a:gd name="adj6" fmla="val 1024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TB07 AB Line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線吹き出し 2 (枠付き) 5"/>
          <p:cNvSpPr/>
          <p:nvPr/>
        </p:nvSpPr>
        <p:spPr>
          <a:xfrm>
            <a:off x="6444208" y="1124744"/>
            <a:ext cx="1944216" cy="504056"/>
          </a:xfrm>
          <a:prstGeom prst="borderCallout2">
            <a:avLst>
              <a:gd name="adj1" fmla="val 46969"/>
              <a:gd name="adj2" fmla="val -8333"/>
              <a:gd name="adj3" fmla="val 79220"/>
              <a:gd name="adj4" fmla="val -21146"/>
              <a:gd name="adj5" fmla="val 228686"/>
              <a:gd name="adj6" fmla="val -315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AB Terminal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線吹き出し 2 (枠付き) 6"/>
          <p:cNvSpPr/>
          <p:nvPr/>
        </p:nvSpPr>
        <p:spPr>
          <a:xfrm>
            <a:off x="3075234" y="1738965"/>
            <a:ext cx="1512168" cy="432048"/>
          </a:xfrm>
          <a:prstGeom prst="borderCallout2">
            <a:avLst>
              <a:gd name="adj1" fmla="val 115501"/>
              <a:gd name="adj2" fmla="val 12783"/>
              <a:gd name="adj3" fmla="val 224347"/>
              <a:gd name="adj4" fmla="val 12981"/>
              <a:gd name="adj5" fmla="val 442143"/>
              <a:gd name="adj6" fmla="val 282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AW-LINK</a:t>
            </a:r>
          </a:p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50m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線吹き出し 2 (枠付き) 7"/>
          <p:cNvSpPr/>
          <p:nvPr/>
        </p:nvSpPr>
        <p:spPr>
          <a:xfrm>
            <a:off x="6860754" y="4619285"/>
            <a:ext cx="2031726" cy="504056"/>
          </a:xfrm>
          <a:prstGeom prst="borderCallout2">
            <a:avLst>
              <a:gd name="adj1" fmla="val 46969"/>
              <a:gd name="adj2" fmla="val -8333"/>
              <a:gd name="adj3" fmla="val -5437"/>
              <a:gd name="adj4" fmla="val -21146"/>
              <a:gd name="adj5" fmla="val -183513"/>
              <a:gd name="adj6" fmla="val -317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RS485 </a:t>
            </a:r>
            <a:r>
              <a:rPr kumimoji="1" lang="en-US" altLang="ja-JP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Termina</a:t>
            </a:r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B-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線吹き出し 2 (枠付き) 8"/>
          <p:cNvSpPr/>
          <p:nvPr/>
        </p:nvSpPr>
        <p:spPr>
          <a:xfrm>
            <a:off x="4471147" y="764704"/>
            <a:ext cx="1829045" cy="360040"/>
          </a:xfrm>
          <a:prstGeom prst="borderCallout2">
            <a:avLst>
              <a:gd name="adj1" fmla="val 107438"/>
              <a:gd name="adj2" fmla="val 33450"/>
              <a:gd name="adj3" fmla="val 262612"/>
              <a:gd name="adj4" fmla="val 42333"/>
              <a:gd name="adj5" fmla="val 540314"/>
              <a:gd name="adj6" fmla="val 5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 to DIN rail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線吹き出し 2 (枠付き) 10"/>
          <p:cNvSpPr/>
          <p:nvPr/>
        </p:nvSpPr>
        <p:spPr>
          <a:xfrm>
            <a:off x="4616746" y="4755909"/>
            <a:ext cx="1512168" cy="511448"/>
          </a:xfrm>
          <a:prstGeom prst="borderCallout2">
            <a:avLst>
              <a:gd name="adj1" fmla="val -25594"/>
              <a:gd name="adj2" fmla="val 33779"/>
              <a:gd name="adj3" fmla="val -68426"/>
              <a:gd name="adj4" fmla="val 35657"/>
              <a:gd name="adj5" fmla="val -116792"/>
              <a:gd name="adj6" fmla="val 778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RS-485</a:t>
            </a:r>
          </a:p>
          <a:p>
            <a:pPr algn="ctr"/>
            <a:r>
              <a:rPr kumimoji="1" lang="en-US" altLang="ja-JP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500m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7" y="5311712"/>
            <a:ext cx="3084835" cy="106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4"/>
          <p:cNvSpPr txBox="1"/>
          <p:nvPr/>
        </p:nvSpPr>
        <p:spPr>
          <a:xfrm>
            <a:off x="3470194" y="5733256"/>
            <a:ext cx="394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Length of stripped RS-485 </a:t>
            </a:r>
            <a:endParaRPr lang="en-US" altLang="ja-JP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 bus </a:t>
            </a:r>
            <a:r>
              <a:rPr lang="en-US" altLang="ja-JP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cable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825" y="980728"/>
            <a:ext cx="8686800" cy="5043404"/>
            <a:chOff x="427802" y="1257644"/>
            <a:chExt cx="8686800" cy="5043404"/>
          </a:xfrm>
        </p:grpSpPr>
        <p:sp>
          <p:nvSpPr>
            <p:cNvPr id="3" name="正方形/長方形 10"/>
            <p:cNvSpPr/>
            <p:nvPr/>
          </p:nvSpPr>
          <p:spPr>
            <a:xfrm>
              <a:off x="427802" y="5413583"/>
              <a:ext cx="8686800" cy="887465"/>
            </a:xfrm>
            <a:prstGeom prst="rect">
              <a:avLst/>
            </a:prstGeom>
          </p:spPr>
          <p:txBody>
            <a:bodyPr wrap="square" lIns="86402" tIns="43201" rIns="86402" bIns="43201">
              <a:spAutoFit/>
            </a:bodyPr>
            <a:lstStyle/>
            <a:p>
              <a:r>
                <a:rPr lang="en-US" altLang="ja-JP" sz="1300" dirty="0" smtClean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Note: </a:t>
              </a:r>
            </a:p>
            <a:p>
              <a:r>
                <a:rPr lang="en-US" altLang="ja-JP" sz="1300" dirty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 - </a:t>
              </a:r>
              <a:r>
                <a:rPr lang="en-US" altLang="ja-JP" sz="1300" dirty="0" smtClean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2nd RC cannot be connected together</a:t>
              </a:r>
              <a:r>
                <a:rPr lang="en-US" altLang="ja-JP" sz="1300" dirty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 </a:t>
              </a:r>
              <a:r>
                <a:rPr lang="en-US" altLang="ja-JP" sz="1300" dirty="0" smtClean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with Modbus®/KNX interface.</a:t>
              </a:r>
            </a:p>
            <a:p>
              <a:r>
                <a:rPr lang="en-US" altLang="ja-JP" sz="1300" dirty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 - Modbus®/ KNX interface can be connected to series 4 and series 5</a:t>
              </a:r>
              <a:r>
                <a:rPr lang="en-US" altLang="ja-JP" sz="1300" dirty="0" smtClean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.</a:t>
              </a:r>
            </a:p>
            <a:p>
              <a:pPr algn="r"/>
              <a:r>
                <a:rPr lang="en-US" altLang="ja-JP" sz="1300" dirty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 * Modbus® is a registered trademark of Schneider E</a:t>
              </a:r>
              <a:r>
                <a:rPr lang="en-US" altLang="ja-JP" sz="1300" dirty="0" smtClean="0">
                  <a:latin typeface="+mn-lt"/>
                  <a:ea typeface="+mn-ea"/>
                  <a:cs typeface="Segoe UI" pitchFamily="34" charset="0"/>
                  <a:sym typeface="Arial" pitchFamily="34" charset="0"/>
                </a:rPr>
                <a:t>.</a:t>
              </a:r>
            </a:p>
          </p:txBody>
        </p:sp>
        <p:sp>
          <p:nvSpPr>
            <p:cNvPr id="4" name="正方形/長方形 6"/>
            <p:cNvSpPr/>
            <p:nvPr/>
          </p:nvSpPr>
          <p:spPr bwMode="auto">
            <a:xfrm>
              <a:off x="934608" y="1257644"/>
              <a:ext cx="734762" cy="103784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5" name="Immagin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731" y="1325525"/>
              <a:ext cx="596516" cy="924599"/>
            </a:xfrm>
            <a:prstGeom prst="rect">
              <a:avLst/>
            </a:prstGeom>
          </p:spPr>
        </p:pic>
        <p:cxnSp>
          <p:nvCxnSpPr>
            <p:cNvPr id="6" name="直線矢印コネクタ 17"/>
            <p:cNvCxnSpPr/>
            <p:nvPr/>
          </p:nvCxnSpPr>
          <p:spPr bwMode="auto">
            <a:xfrm>
              <a:off x="1301989" y="3035300"/>
              <a:ext cx="666511" cy="0"/>
            </a:xfrm>
            <a:prstGeom prst="straightConnector1">
              <a:avLst/>
            </a:prstGeom>
            <a:solidFill>
              <a:srgbClr val="999999"/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直線コネクタ 24"/>
            <p:cNvCxnSpPr/>
            <p:nvPr/>
          </p:nvCxnSpPr>
          <p:spPr bwMode="auto">
            <a:xfrm>
              <a:off x="1301989" y="2451100"/>
              <a:ext cx="0" cy="584200"/>
            </a:xfrm>
            <a:prstGeom prst="line">
              <a:avLst/>
            </a:prstGeom>
            <a:solidFill>
              <a:srgbClr val="999999"/>
            </a:solidFill>
            <a:ln w="19050" cap="flat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8" name="621E7789-4B93-4C1E-BD9F-327B5971CB76" descr="D148DBEE-B826-4018-B501-D65E02D07E9D@ho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66" y="1787825"/>
              <a:ext cx="8082187" cy="354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598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269405" cy="432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35"/>
          <p:cNvSpPr txBox="1">
            <a:spLocks noChangeArrowheads="1"/>
          </p:cNvSpPr>
          <p:nvPr/>
        </p:nvSpPr>
        <p:spPr bwMode="auto">
          <a:xfrm>
            <a:off x="4231160" y="681038"/>
            <a:ext cx="4322762" cy="415492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 Hydro Unit Type Setting</a:t>
            </a:r>
            <a:endParaRPr lang="en-US" altLang="ja-JP" sz="2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15483"/>
              </p:ext>
            </p:extLst>
          </p:nvPr>
        </p:nvGraphicFramePr>
        <p:xfrm>
          <a:off x="4572001" y="1196752"/>
          <a:ext cx="417646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77"/>
                <a:gridCol w="696077"/>
                <a:gridCol w="2784309"/>
              </a:tblGrid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Bit1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Bit2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</a:t>
                      </a:r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Type</a:t>
                      </a:r>
                      <a:endParaRPr kumimoji="1" lang="ja-JP" altLang="en-US" sz="14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Series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Series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 Box 335"/>
          <p:cNvSpPr txBox="1">
            <a:spLocks noChangeArrowheads="1"/>
          </p:cNvSpPr>
          <p:nvPr/>
        </p:nvSpPr>
        <p:spPr bwMode="auto">
          <a:xfrm>
            <a:off x="2411760" y="2285708"/>
            <a:ext cx="5040560" cy="415492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 Slave Address and Baud rate</a:t>
            </a:r>
            <a:endParaRPr lang="en-US" altLang="ja-JP" sz="2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10" y="2832598"/>
            <a:ext cx="6233466" cy="16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4859"/>
              </p:ext>
            </p:extLst>
          </p:nvPr>
        </p:nvGraphicFramePr>
        <p:xfrm>
          <a:off x="2535113" y="4589234"/>
          <a:ext cx="417646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77"/>
                <a:gridCol w="696077"/>
                <a:gridCol w="2784309"/>
              </a:tblGrid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Bit7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Bit8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</a:t>
                      </a:r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Type</a:t>
                      </a:r>
                      <a:endParaRPr kumimoji="1" lang="ja-JP" altLang="en-US" sz="14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2400 bps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4800</a:t>
                      </a:r>
                      <a:r>
                        <a:rPr kumimoji="1" lang="en-US" altLang="ja-JP" sz="1400" baseline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bps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9600</a:t>
                      </a:r>
                      <a:r>
                        <a:rPr kumimoji="1" lang="en-US" altLang="ja-JP" sz="1400" baseline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bps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28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19200 bps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48046" y="764704"/>
            <a:ext cx="3991906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Setup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269405" cy="432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35"/>
          <p:cNvSpPr txBox="1">
            <a:spLocks noChangeArrowheads="1"/>
          </p:cNvSpPr>
          <p:nvPr/>
        </p:nvSpPr>
        <p:spPr bwMode="auto">
          <a:xfrm>
            <a:off x="2430958" y="1663410"/>
            <a:ext cx="5741441" cy="415492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S4 Temp / Terminal Register Setting</a:t>
            </a:r>
            <a:endParaRPr lang="en-US" altLang="ja-JP" sz="2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77271"/>
              </p:ext>
            </p:extLst>
          </p:nvPr>
        </p:nvGraphicFramePr>
        <p:xfrm>
          <a:off x="2627784" y="2467156"/>
          <a:ext cx="6264698" cy="3338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936104"/>
                <a:gridCol w="4680522"/>
              </a:tblGrid>
              <a:tr h="338438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Bit1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Temperature Value Setting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92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OFF(*)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x1         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6921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x 10   (ex. 28.5 </a:t>
                      </a:r>
                      <a:r>
                        <a:rPr kumimoji="1" lang="en-US" altLang="ja-JP" sz="1400" baseline="0" dirty="0" err="1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deg</a:t>
                      </a:r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--- 285 --- 0x11D)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Bit2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Reserve</a:t>
                      </a:r>
                      <a:endParaRPr kumimoji="1" lang="ja-JP" altLang="en-US" sz="14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Bit3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Reserve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625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Bit4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RS-485</a:t>
                      </a:r>
                      <a:r>
                        <a:rPr kumimoji="1" lang="en-US" altLang="ja-JP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Terminal Resister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2256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OFF(*)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 Resister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2256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ON</a:t>
                      </a:r>
                      <a:endParaRPr kumimoji="1" lang="ja-JP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120 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Setup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916633"/>
            <a:ext cx="72723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600" b="1" i="1" dirty="0">
                <a:solidFill>
                  <a:srgbClr val="FF3300"/>
                </a:solidFill>
                <a:latin typeface="Arial Rounded MT Bold" panose="020F0704030504030204" pitchFamily="34" charset="0"/>
              </a:rPr>
              <a:t>For Pre-Sales and Controls Support:</a:t>
            </a:r>
            <a:endParaRPr lang="en-GB" sz="2000" b="1" i="1" dirty="0">
              <a:solidFill>
                <a:srgbClr val="FF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7662" y="3081337"/>
            <a:ext cx="7920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Bradley Legge 	</a:t>
            </a:r>
            <a:r>
              <a:rPr lang="en-GB" sz="2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-</a:t>
            </a:r>
            <a:r>
              <a:rPr lang="en-GB" sz="26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GB" sz="2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EMEA</a:t>
            </a:r>
            <a:r>
              <a:rPr lang="en-GB" sz="2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Controls Engineer</a:t>
            </a:r>
            <a:endParaRPr lang="en-GB" sz="20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7662" y="2505075"/>
            <a:ext cx="85263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Kevin Seaward</a:t>
            </a:r>
            <a:r>
              <a:rPr lang="en-GB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GB" sz="26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-	</a:t>
            </a:r>
            <a:r>
              <a:rPr lang="en-GB" sz="2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Pre </a:t>
            </a:r>
            <a:r>
              <a:rPr lang="en-GB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Sales Senior Design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Engineer</a:t>
            </a:r>
            <a:endParaRPr lang="en-GB" sz="20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512" y="3871912"/>
            <a:ext cx="5832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600" b="1" i="1">
                <a:solidFill>
                  <a:srgbClr val="FF3300"/>
                </a:solidFill>
                <a:latin typeface="Arial Rounded MT Bold" panose="020F0704030504030204" pitchFamily="34" charset="0"/>
              </a:rPr>
              <a:t>For After-Sales Technical Support:</a:t>
            </a:r>
            <a:endParaRPr lang="en-GB" sz="2000" b="1" i="1">
              <a:solidFill>
                <a:srgbClr val="FF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7662" y="4505325"/>
            <a:ext cx="870686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Mark Davidson</a:t>
            </a:r>
            <a:r>
              <a:rPr lang="en-GB" sz="26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GB" sz="26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-	</a:t>
            </a:r>
            <a:r>
              <a:rPr lang="en-GB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Senior Technical Support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Engineer</a:t>
            </a:r>
            <a:endParaRPr lang="en-GB" sz="20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7662" y="5081587"/>
            <a:ext cx="8526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Mark Smith	</a:t>
            </a:r>
            <a:r>
              <a:rPr lang="en-GB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GB" sz="26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-</a:t>
            </a:r>
            <a:r>
              <a:rPr lang="en-GB" sz="26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GB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Technical Support </a:t>
            </a:r>
            <a:r>
              <a:rPr lang="en-GB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Engineer</a:t>
            </a:r>
            <a:endParaRPr lang="en-GB" sz="20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</a:t>
            </a:r>
            <a:endParaRPr lang="en-US" dirty="0" smtClean="0"/>
          </a:p>
        </p:txBody>
      </p:sp>
      <p:graphicFrame>
        <p:nvGraphicFramePr>
          <p:cNvPr id="2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42617"/>
              </p:ext>
            </p:extLst>
          </p:nvPr>
        </p:nvGraphicFramePr>
        <p:xfrm>
          <a:off x="1504111" y="4509120"/>
          <a:ext cx="6137275" cy="1110555"/>
        </p:xfrm>
        <a:graphic>
          <a:graphicData uri="http://schemas.openxmlformats.org/drawingml/2006/table">
            <a:tbl>
              <a:tblPr/>
              <a:tblGrid>
                <a:gridCol w="1817687"/>
                <a:gridCol w="2402330"/>
                <a:gridCol w="1917258"/>
              </a:tblGrid>
              <a:tr h="49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Model Number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Connectable Units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15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BMS-IFMB0AWR-E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Estia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ModBus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5872" name="テキスト ボックス 4"/>
          <p:cNvSpPr txBox="1">
            <a:spLocks noChangeArrowheads="1"/>
          </p:cNvSpPr>
          <p:nvPr/>
        </p:nvSpPr>
        <p:spPr bwMode="auto">
          <a:xfrm>
            <a:off x="1979712" y="6058523"/>
            <a:ext cx="9361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>
                <a:latin typeface="Times New Roman" pitchFamily="18" charset="0"/>
                <a:cs typeface="Times New Roman" pitchFamily="18" charset="0"/>
              </a:rPr>
              <a:t>NOTE:</a:t>
            </a:r>
          </a:p>
        </p:txBody>
      </p:sp>
      <p:sp>
        <p:nvSpPr>
          <p:cNvPr id="35873" name="テキスト ボックス 4"/>
          <p:cNvSpPr txBox="1">
            <a:spLocks noChangeArrowheads="1"/>
          </p:cNvSpPr>
          <p:nvPr/>
        </p:nvSpPr>
        <p:spPr bwMode="auto">
          <a:xfrm>
            <a:off x="2823287" y="6063859"/>
            <a:ext cx="624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be used in conjunction with other TCC-Link Controllers. </a:t>
            </a:r>
            <a:endParaRPr lang="en-US" altLang="ja-JP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74" name="Group 23"/>
          <p:cNvGrpSpPr>
            <a:grpSpLocks/>
          </p:cNvGrpSpPr>
          <p:nvPr/>
        </p:nvGrpSpPr>
        <p:grpSpPr bwMode="auto">
          <a:xfrm>
            <a:off x="84931" y="3573016"/>
            <a:ext cx="8975636" cy="469900"/>
            <a:chOff x="142844" y="2500307"/>
            <a:chExt cx="8858312" cy="469899"/>
          </a:xfrm>
        </p:grpSpPr>
        <p:sp>
          <p:nvSpPr>
            <p:cNvPr id="35876" name="AutoShape 3"/>
            <p:cNvSpPr>
              <a:spLocks noChangeArrowheads="1"/>
            </p:cNvSpPr>
            <p:nvPr/>
          </p:nvSpPr>
          <p:spPr bwMode="auto">
            <a:xfrm>
              <a:off x="142844" y="2500307"/>
              <a:ext cx="8858312" cy="469899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lIns="92702" tIns="46351" rIns="92702" bIns="46351" anchor="ctr"/>
            <a:lstStyle/>
            <a:p>
              <a:pPr algn="ctr" defTabSz="927100"/>
              <a:endParaRPr lang="en-US" altLang="ja-JP" sz="3200" i="1"/>
            </a:p>
          </p:txBody>
        </p:sp>
        <p:sp>
          <p:nvSpPr>
            <p:cNvPr id="29" name="Text Box 47"/>
            <p:cNvSpPr txBox="1">
              <a:spLocks noChangeArrowheads="1"/>
            </p:cNvSpPr>
            <p:nvPr/>
          </p:nvSpPr>
          <p:spPr bwMode="auto">
            <a:xfrm>
              <a:off x="212292" y="2517770"/>
              <a:ext cx="8760127" cy="41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Line-Up</a:t>
              </a:r>
            </a:p>
          </p:txBody>
        </p:sp>
      </p:grpSp>
      <p:sp>
        <p:nvSpPr>
          <p:cNvPr id="3587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01090-EF72-4D9D-936E-FD44B71997E6}" type="slidenum">
              <a:rPr lang="en-US" smtClean="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440160" cy="22322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5417" y="1196752"/>
            <a:ext cx="643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BMS-IBM0AWR-E 1-1 </a:t>
            </a:r>
            <a:r>
              <a:rPr lang="en-GB" dirty="0" err="1" smtClean="0"/>
              <a:t>Estia</a:t>
            </a:r>
            <a:r>
              <a:rPr lang="en-GB" dirty="0" smtClean="0"/>
              <a:t> Modbus controller is compatible with </a:t>
            </a:r>
            <a:r>
              <a:rPr lang="en-GB" dirty="0" err="1" smtClean="0"/>
              <a:t>Estia</a:t>
            </a:r>
            <a:r>
              <a:rPr lang="en-GB" dirty="0" smtClean="0"/>
              <a:t> 4 &amp; 5 series models. </a:t>
            </a:r>
            <a:r>
              <a:rPr lang="en-GB" dirty="0"/>
              <a:t>The </a:t>
            </a:r>
            <a:r>
              <a:rPr lang="en-GB" dirty="0" smtClean="0"/>
              <a:t>BMS-IBM0AWR-E is available to purchase end of November 2017. </a:t>
            </a:r>
          </a:p>
          <a:p>
            <a:endParaRPr lang="en-GB" dirty="0"/>
          </a:p>
          <a:p>
            <a:r>
              <a:rPr lang="en-GB" dirty="0" smtClean="0"/>
              <a:t>This presentation will include the key information required to design and install  the BMS-IBM0AWR-E interface.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2668588"/>
            <a:ext cx="9144000" cy="2189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7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Thank You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35600" y="5373216"/>
            <a:ext cx="37084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GB" sz="6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END</a:t>
            </a:r>
          </a:p>
        </p:txBody>
      </p:sp>
      <p:sp>
        <p:nvSpPr>
          <p:cNvPr id="23654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6B275-23A6-4726-920F-CB871C358F03}" type="slidenum">
              <a:rPr lang="en-US" smtClean="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0063" y="-28575"/>
            <a:ext cx="483393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30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Controls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</a:t>
            </a:r>
            <a:endParaRPr lang="en-US" dirty="0" smtClean="0"/>
          </a:p>
        </p:txBody>
      </p:sp>
      <p:grpSp>
        <p:nvGrpSpPr>
          <p:cNvPr id="36874" name="Group 23"/>
          <p:cNvGrpSpPr>
            <a:grpSpLocks/>
          </p:cNvGrpSpPr>
          <p:nvPr/>
        </p:nvGrpSpPr>
        <p:grpSpPr bwMode="auto">
          <a:xfrm>
            <a:off x="71438" y="2636912"/>
            <a:ext cx="8893050" cy="469900"/>
            <a:chOff x="142844" y="2500307"/>
            <a:chExt cx="8858312" cy="469899"/>
          </a:xfrm>
        </p:grpSpPr>
        <p:sp>
          <p:nvSpPr>
            <p:cNvPr id="36892" name="AutoShape 3"/>
            <p:cNvSpPr>
              <a:spLocks noChangeArrowheads="1"/>
            </p:cNvSpPr>
            <p:nvPr/>
          </p:nvSpPr>
          <p:spPr bwMode="auto">
            <a:xfrm>
              <a:off x="142844" y="2500307"/>
              <a:ext cx="8858312" cy="469899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lIns="92702" tIns="46351" rIns="92702" bIns="46351" anchor="ctr"/>
            <a:lstStyle/>
            <a:p>
              <a:pPr algn="ctr" defTabSz="927100"/>
              <a:endParaRPr lang="en-US" altLang="ja-JP" sz="3200" i="1"/>
            </a:p>
          </p:txBody>
        </p:sp>
        <p:sp>
          <p:nvSpPr>
            <p:cNvPr id="29" name="Text Box 47"/>
            <p:cNvSpPr txBox="1">
              <a:spLocks noChangeArrowheads="1"/>
            </p:cNvSpPr>
            <p:nvPr/>
          </p:nvSpPr>
          <p:spPr bwMode="auto">
            <a:xfrm>
              <a:off x="212292" y="2517770"/>
              <a:ext cx="8760127" cy="41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Applicable Models</a:t>
              </a:r>
            </a:p>
          </p:txBody>
        </p:sp>
      </p:grpSp>
      <p:sp>
        <p:nvSpPr>
          <p:cNvPr id="3687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C91D3-A230-402A-9BB7-26A25A854464}" type="slidenum">
              <a:rPr lang="en-US" smtClean="0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428999"/>
            <a:ext cx="8710353" cy="253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501" y="1088661"/>
            <a:ext cx="8504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BMS-IBM0AWR-E 1-1 </a:t>
            </a:r>
            <a:r>
              <a:rPr lang="en-GB" dirty="0" err="1"/>
              <a:t>Estia</a:t>
            </a:r>
            <a:r>
              <a:rPr lang="en-GB" dirty="0"/>
              <a:t> Modbus controller is compatible with </a:t>
            </a:r>
            <a:r>
              <a:rPr lang="en-GB" dirty="0" err="1"/>
              <a:t>Estia</a:t>
            </a:r>
            <a:r>
              <a:rPr lang="en-GB" dirty="0"/>
              <a:t> 4 &amp; 5 series models. The BMS-IBM0AWR-E is available to purchase end of November 2017</a:t>
            </a:r>
          </a:p>
          <a:p>
            <a:r>
              <a:rPr lang="en-GB" dirty="0"/>
              <a:t>This presentation will include the key information required to design and install  the BMS-IBM0AWR-E interface. </a:t>
            </a:r>
          </a:p>
        </p:txBody>
      </p:sp>
    </p:spTree>
    <p:extLst>
      <p:ext uri="{BB962C8B-B14F-4D97-AF65-F5344CB8AC3E}">
        <p14:creationId xmlns:p14="http://schemas.microsoft.com/office/powerpoint/2010/main" val="16131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0" y="1120832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Product Overview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Product line up</a:t>
            </a:r>
            <a:r>
              <a:rPr lang="ja-JP" alt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ja-JP" alt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Features</a:t>
            </a:r>
          </a:p>
          <a:p>
            <a:pPr marL="355600">
              <a:lnSpc>
                <a:spcPct val="150000"/>
              </a:lnSpc>
            </a:pPr>
            <a:endParaRPr lang="en-GB" i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ja-JP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Hardware</a:t>
            </a:r>
          </a:p>
          <a:p>
            <a:pPr marL="6286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Software / Variable </a:t>
            </a:r>
            <a:r>
              <a:rPr lang="en-GB" altLang="ja-JP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Specification</a:t>
            </a:r>
          </a:p>
          <a:p>
            <a:pPr marL="342900">
              <a:lnSpc>
                <a:spcPct val="150000"/>
              </a:lnSpc>
            </a:pPr>
            <a:endParaRPr lang="en-GB" altLang="ja-JP" i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ja-JP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Installation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Dimension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Installation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Wiring</a:t>
            </a:r>
          </a:p>
          <a:p>
            <a:pPr marL="641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ja-JP" i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Device Setup</a:t>
            </a:r>
            <a:endParaRPr lang="en-GB" i="1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5118" y="620688"/>
            <a:ext cx="8975636" cy="469900"/>
            <a:chOff x="142844" y="2500307"/>
            <a:chExt cx="8858312" cy="469899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42844" y="2500307"/>
              <a:ext cx="8858312" cy="469899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lIns="92702" tIns="46351" rIns="92702" bIns="46351" anchor="ctr"/>
            <a:lstStyle/>
            <a:p>
              <a:pPr algn="ctr" defTabSz="927100"/>
              <a:endParaRPr lang="en-US" altLang="ja-JP" sz="3200" i="1"/>
            </a:p>
          </p:txBody>
        </p:sp>
        <p:sp>
          <p:nvSpPr>
            <p:cNvPr id="5" name="Text Box 47"/>
            <p:cNvSpPr txBox="1">
              <a:spLocks noChangeArrowheads="1"/>
            </p:cNvSpPr>
            <p:nvPr/>
          </p:nvSpPr>
          <p:spPr bwMode="auto">
            <a:xfrm>
              <a:off x="212292" y="2517770"/>
              <a:ext cx="8760127" cy="41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Line-Up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8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22035"/>
              </p:ext>
            </p:extLst>
          </p:nvPr>
        </p:nvGraphicFramePr>
        <p:xfrm>
          <a:off x="251520" y="1556792"/>
          <a:ext cx="8664575" cy="4319587"/>
        </p:xfrm>
        <a:graphic>
          <a:graphicData uri="http://schemas.openxmlformats.org/drawingml/2006/table">
            <a:tbl>
              <a:tblPr/>
              <a:tblGrid>
                <a:gridCol w="2543200"/>
                <a:gridCol w="2085952"/>
                <a:gridCol w="4035423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Model 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Appearance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Performance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BMS-IFMB0AWR-E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Hardware for MODBUS protocol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Max. 8 ESTIA Hydro Units(*1)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Applicable for 5 Series and 4 Series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Manual (*2): EN,  DE, ES, FR,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                        IT, TR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52" y="3420913"/>
            <a:ext cx="1440160" cy="2232248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118" y="620688"/>
            <a:ext cx="8975636" cy="469900"/>
            <a:chOff x="142844" y="2500307"/>
            <a:chExt cx="8858312" cy="46989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42844" y="2500307"/>
              <a:ext cx="8858312" cy="469899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lIns="92702" tIns="46351" rIns="92702" bIns="46351" anchor="ctr"/>
            <a:lstStyle/>
            <a:p>
              <a:pPr algn="ctr" defTabSz="927100"/>
              <a:endParaRPr lang="en-US" altLang="ja-JP" sz="3200" i="1"/>
            </a:p>
          </p:txBody>
        </p:sp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212292" y="2517770"/>
              <a:ext cx="8760127" cy="41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0" tIns="36000" rIns="72000" b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Product Overview</a:t>
              </a:r>
              <a:endParaRPr lang="en-GB" sz="2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51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1484784"/>
            <a:ext cx="30957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Zone1/2 HW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Operation Mode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Zone1/2 HW Set Temp.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Auto Temp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Night Set Back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HW Boost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Frost Protection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Anti-Bacteria ON/OFF</a:t>
            </a:r>
            <a:endParaRPr kumimoji="1" lang="en-US" altLang="ja-JP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040" y="1484784"/>
            <a:ext cx="309571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Zone1/2 HW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Operation Mode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Zone1/2 HW Set Temp.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Auto Temp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Night Set Back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HW Boost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Frost Protection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Anti-Bacteria ON/OFF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Water Temp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Alarm Status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Alarm Code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Operation Hour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kumimoji="1" lang="en-US" altLang="ja-JP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40993" y="1232756"/>
            <a:ext cx="3842975" cy="3636404"/>
          </a:xfrm>
          <a:prstGeom prst="roundRect">
            <a:avLst>
              <a:gd name="adj" fmla="val 465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46169" y="836712"/>
            <a:ext cx="2592288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905489" y="1207837"/>
            <a:ext cx="3842975" cy="5170594"/>
          </a:xfrm>
          <a:prstGeom prst="roundRect">
            <a:avLst>
              <a:gd name="adj" fmla="val 465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572000" y="836712"/>
            <a:ext cx="259228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 panose="020B0604030504040204" pitchFamily="34" charset="0"/>
                <a:cs typeface="Tahoma" panose="020B0604030504040204" pitchFamily="34" charset="0"/>
              </a:rPr>
              <a:t>Monitor</a:t>
            </a:r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96095" y="57104"/>
            <a:ext cx="882098" cy="594902"/>
            <a:chOff x="2771800" y="1628800"/>
            <a:chExt cx="3528392" cy="2160240"/>
          </a:xfrm>
        </p:grpSpPr>
        <p:sp>
          <p:nvSpPr>
            <p:cNvPr id="14" name="Explosion 2 13"/>
            <p:cNvSpPr/>
            <p:nvPr/>
          </p:nvSpPr>
          <p:spPr>
            <a:xfrm>
              <a:off x="2771800" y="1628800"/>
              <a:ext cx="3528392" cy="216024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1880" y="2303069"/>
              <a:ext cx="1872208" cy="3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i="1" dirty="0" smtClean="0">
                  <a:solidFill>
                    <a:srgbClr val="FF0000"/>
                  </a:solidFill>
                </a:rPr>
                <a:t>New</a:t>
              </a:r>
              <a:endParaRPr lang="en-GB" sz="11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8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7941"/>
              </p:ext>
            </p:extLst>
          </p:nvPr>
        </p:nvGraphicFramePr>
        <p:xfrm>
          <a:off x="616731" y="1916832"/>
          <a:ext cx="7920880" cy="3274912"/>
        </p:xfrm>
        <a:graphic>
          <a:graphicData uri="http://schemas.openxmlformats.org/drawingml/2006/table">
            <a:tbl>
              <a:tblPr/>
              <a:tblGrid>
                <a:gridCol w="2944312"/>
                <a:gridCol w="4976568"/>
              </a:tblGrid>
              <a:tr h="7448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ＭＳ Ｐゴシック" pitchFamily="50" charset="-128"/>
                        </a:rPr>
                        <a:t>Specification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2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Power supply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Power Supply from Indoor unit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Dimensions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H90(93)×W53×D58mm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Weight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85 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Operation environment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Temperature:0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+40 deg / Humidity     :10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～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80%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8046" y="764704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Specification 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700808"/>
            <a:ext cx="84249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Character length = 8 data bits, no parity and 1 stop bit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Baud Rate : 2400, 4800, 9600</a:t>
            </a:r>
            <a:r>
              <a:rPr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(Default)</a:t>
            </a:r>
            <a:r>
              <a:rPr kumimoji="1" lang="en-US" altLang="ja-JP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1"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19200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Support Function : 0x03 Read Holding Register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0x06 Write Holding Register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0x10 Write Multiple Holding Register</a:t>
            </a:r>
          </a:p>
        </p:txBody>
      </p:sp>
    </p:spTree>
    <p:extLst>
      <p:ext uri="{BB962C8B-B14F-4D97-AF65-F5344CB8AC3E}">
        <p14:creationId xmlns:p14="http://schemas.microsoft.com/office/powerpoint/2010/main" val="16289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8771" y="692696"/>
            <a:ext cx="8858250" cy="4699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lIns="92702" tIns="46351" rIns="92702" bIns="46351" anchor="ctr"/>
          <a:lstStyle/>
          <a:p>
            <a:pPr algn="ctr" defTabSz="927100"/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 Specification </a:t>
            </a:r>
            <a:endParaRPr lang="en-US" altLang="ja-JP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87920"/>
              </p:ext>
            </p:extLst>
          </p:nvPr>
        </p:nvGraphicFramePr>
        <p:xfrm>
          <a:off x="277941" y="1340768"/>
          <a:ext cx="8599909" cy="48965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7324"/>
                <a:gridCol w="517288"/>
                <a:gridCol w="3837488"/>
                <a:gridCol w="2620175"/>
                <a:gridCol w="598817"/>
                <a:gridCol w="598817"/>
              </a:tblGrid>
              <a:tr h="449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Addr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n-US" altLang="ja-JP" sz="10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Zone1/2 ON/OFF setting/monitor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 WATER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4764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Zone1 / Zone 2 Operation Mode setting / Monitor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1:Heat 2:Cool</a:t>
                      </a:r>
                      <a:b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Zone1 Temperature Setting 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Zone2 Temperature Setting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 WATER Temperature Setting (C)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 TEMP operation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Night setback operation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HOT WATER boost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Frost protection operation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R/W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ANTI BACTERIA operation On/Off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: OFF 1 : 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4764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Alarm Status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0:No alarm condition</a:t>
                      </a:r>
                      <a:b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1:Alarm condition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2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Alarm Code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0 - 255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  <a:tr h="7278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Alarm Unit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0x00 Interface</a:t>
                      </a:r>
                      <a:b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0x60 Remote controller</a:t>
                      </a:r>
                      <a:b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it-IT" sz="9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0x7x Hydro unit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946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✓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079" marR="8079" marT="80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8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1237</Words>
  <Application>Microsoft Office PowerPoint</Application>
  <PresentationFormat>On-screen Show (4:3)</PresentationFormat>
  <Paragraphs>534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Theme</vt:lpstr>
      <vt:lpstr>PowerPoint Presentation</vt:lpstr>
      <vt:lpstr>Introduction:</vt:lpstr>
      <vt:lpstr>Introduction: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Technologies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buckleyr</dc:creator>
  <cp:lastModifiedBy>Bradley Legge</cp:lastModifiedBy>
  <cp:revision>442</cp:revision>
  <cp:lastPrinted>2017-10-10T13:25:20Z</cp:lastPrinted>
  <dcterms:created xsi:type="dcterms:W3CDTF">2010-04-07T10:47:13Z</dcterms:created>
  <dcterms:modified xsi:type="dcterms:W3CDTF">2017-11-13T15:33:44Z</dcterms:modified>
</cp:coreProperties>
</file>